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15" r:id="rId2"/>
    <p:sldId id="365" r:id="rId3"/>
    <p:sldId id="367" r:id="rId4"/>
    <p:sldId id="368" r:id="rId5"/>
    <p:sldId id="369" r:id="rId6"/>
    <p:sldId id="416" r:id="rId7"/>
    <p:sldId id="417" r:id="rId8"/>
    <p:sldId id="418" r:id="rId9"/>
    <p:sldId id="419" r:id="rId10"/>
    <p:sldId id="420" r:id="rId11"/>
    <p:sldId id="421" r:id="rId12"/>
    <p:sldId id="422" r:id="rId13"/>
    <p:sldId id="423" r:id="rId14"/>
    <p:sldId id="424" r:id="rId15"/>
    <p:sldId id="425" r:id="rId16"/>
    <p:sldId id="426" r:id="rId17"/>
    <p:sldId id="427" r:id="rId18"/>
    <p:sldId id="428" r:id="rId19"/>
    <p:sldId id="429" r:id="rId20"/>
    <p:sldId id="430" r:id="rId21"/>
    <p:sldId id="431" r:id="rId22"/>
    <p:sldId id="386" r:id="rId23"/>
    <p:sldId id="432" r:id="rId24"/>
    <p:sldId id="387" r:id="rId25"/>
    <p:sldId id="394" r:id="rId26"/>
    <p:sldId id="395" r:id="rId27"/>
    <p:sldId id="388" r:id="rId28"/>
    <p:sldId id="396" r:id="rId29"/>
    <p:sldId id="397" r:id="rId3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B28976-BC63-7914-A026-95EBFD8A16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3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118E03-AF0F-E10B-5720-9DC83FEBD6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3</a:t>
            </a:r>
          </a:p>
        </p:txBody>
      </p:sp>
    </p:spTree>
    <p:extLst>
      <p:ext uri="{BB962C8B-B14F-4D97-AF65-F5344CB8AC3E}">
        <p14:creationId xmlns:p14="http://schemas.microsoft.com/office/powerpoint/2010/main" val="2490785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B7570A-2C9F-81E1-A400-0228CF982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45CBE0DD-4E04-DBEB-AB46-50C628487D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0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7CD5570-455D-859A-0185-8C8D151AD9C1}"/>
              </a:ext>
            </a:extLst>
          </p:cNvPr>
          <p:cNvSpPr/>
          <p:nvPr/>
        </p:nvSpPr>
        <p:spPr>
          <a:xfrm>
            <a:off x="2915478" y="243376"/>
            <a:ext cx="1118795" cy="344244"/>
          </a:xfrm>
          <a:prstGeom prst="accentCallout2">
            <a:avLst>
              <a:gd name="adj1" fmla="val 58088"/>
              <a:gd name="adj2" fmla="val 104474"/>
              <a:gd name="adj3" fmla="val 60090"/>
              <a:gd name="adj4" fmla="val 119406"/>
              <a:gd name="adj5" fmla="val 361819"/>
              <a:gd name="adj6" fmla="val 28293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968A65A-AD42-A838-55D7-7364F6E9635A}"/>
              </a:ext>
            </a:extLst>
          </p:cNvPr>
          <p:cNvSpPr/>
          <p:nvPr/>
        </p:nvSpPr>
        <p:spPr>
          <a:xfrm>
            <a:off x="7855124" y="415498"/>
            <a:ext cx="968031" cy="612648"/>
          </a:xfrm>
          <a:prstGeom prst="wedgeEllipseCallout">
            <a:avLst>
              <a:gd name="adj1" fmla="val -140583"/>
              <a:gd name="adj2" fmla="val 199483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err="1"/>
              <a:t>GND</a:t>
            </a:r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3635676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2BC373-4C50-B7AE-F997-3C0E5F142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655CF9B7-0567-0842-44F4-1522EF0D9A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0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510CBED-37EF-0A55-5421-06C286BD884A}"/>
              </a:ext>
            </a:extLst>
          </p:cNvPr>
          <p:cNvSpPr/>
          <p:nvPr/>
        </p:nvSpPr>
        <p:spPr>
          <a:xfrm>
            <a:off x="66216" y="101587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0180"/>
              <a:gd name="adj4" fmla="val 118202"/>
              <a:gd name="adj5" fmla="val 796022"/>
              <a:gd name="adj6" fmla="val 31951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142678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EF1098-0982-F6E8-DAB4-27BF5E0C2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D9016743-2ECA-80DA-F1B5-869D661C9E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0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A5C8420-05AF-A016-3047-C21AB0A2422C}"/>
              </a:ext>
            </a:extLst>
          </p:cNvPr>
          <p:cNvSpPr/>
          <p:nvPr/>
        </p:nvSpPr>
        <p:spPr>
          <a:xfrm>
            <a:off x="0" y="843756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20730"/>
              <a:gd name="adj5" fmla="val 520236"/>
              <a:gd name="adj6" fmla="val 26747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580735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EE961-C9F8-D51A-AAA6-D733F0486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88F34360-8431-E62D-4433-50CF0D8CF3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0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3E771A6-BD7B-D902-4FFB-CCB776ADFE08}"/>
              </a:ext>
            </a:extLst>
          </p:cNvPr>
          <p:cNvSpPr/>
          <p:nvPr/>
        </p:nvSpPr>
        <p:spPr>
          <a:xfrm>
            <a:off x="2264809" y="651375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03"/>
              <a:gd name="adj4" fmla="val 119044"/>
              <a:gd name="adj5" fmla="val -274954"/>
              <a:gd name="adj6" fmla="val 29637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C3BEACF-4EF9-88DD-4277-4503C52B9BFE}"/>
              </a:ext>
            </a:extLst>
          </p:cNvPr>
          <p:cNvSpPr/>
          <p:nvPr/>
        </p:nvSpPr>
        <p:spPr>
          <a:xfrm>
            <a:off x="8504692" y="974015"/>
            <a:ext cx="914400" cy="612648"/>
          </a:xfrm>
          <a:prstGeom prst="wedgeEllipseCallout">
            <a:avLst>
              <a:gd name="adj1" fmla="val -333530"/>
              <a:gd name="adj2" fmla="val 78296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1879264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0170D4-963C-ED53-1617-A5D175907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8C240B3C-E198-92FE-4198-5285A1B4E4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2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C73F070-139F-49AD-10E6-890C7471B1DE}"/>
              </a:ext>
            </a:extLst>
          </p:cNvPr>
          <p:cNvSpPr/>
          <p:nvPr/>
        </p:nvSpPr>
        <p:spPr>
          <a:xfrm>
            <a:off x="81539" y="84375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20730"/>
              <a:gd name="adj5" fmla="val 468287"/>
              <a:gd name="adj6" fmla="val 29483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065993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3CEF7-070E-AD52-562C-6DE823891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F686AA17-98F2-676A-3C74-B3172E2C4C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7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ED65AF5-2D34-133A-B3CF-43AB8553C042}"/>
              </a:ext>
            </a:extLst>
          </p:cNvPr>
          <p:cNvSpPr/>
          <p:nvPr/>
        </p:nvSpPr>
        <p:spPr>
          <a:xfrm>
            <a:off x="145834" y="830997"/>
            <a:ext cx="107734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19686"/>
              <a:gd name="adj5" fmla="val 833386"/>
              <a:gd name="adj6" fmla="val 22901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3277874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535B4C-51FC-CEAF-C4C9-8A70C8C82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A40515CD-8AF0-8FDC-EA1F-DDE9EADDEB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9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AE56910-84F2-4038-59F0-2086E053E362}"/>
              </a:ext>
            </a:extLst>
          </p:cNvPr>
          <p:cNvSpPr/>
          <p:nvPr/>
        </p:nvSpPr>
        <p:spPr>
          <a:xfrm>
            <a:off x="0" y="744494"/>
            <a:ext cx="1432343" cy="344244"/>
          </a:xfrm>
          <a:prstGeom prst="accentCallout2">
            <a:avLst>
              <a:gd name="adj1" fmla="val 48601"/>
              <a:gd name="adj2" fmla="val 106961"/>
              <a:gd name="adj3" fmla="val 50953"/>
              <a:gd name="adj4" fmla="val 112953"/>
              <a:gd name="adj5" fmla="val 524082"/>
              <a:gd name="adj6" fmla="val 18613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342143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7C709D-E452-6252-5064-F07067218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914E7449-5F36-B64F-32D2-21CBAD2CA6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627"/>
          <a:stretch/>
        </p:blipFill>
        <p:spPr>
          <a:xfrm>
            <a:off x="975599" y="1188000"/>
            <a:ext cx="10245600" cy="534957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59786DF-4EA5-5ED3-B6A8-312CD3CE4878}"/>
              </a:ext>
            </a:extLst>
          </p:cNvPr>
          <p:cNvSpPr/>
          <p:nvPr/>
        </p:nvSpPr>
        <p:spPr>
          <a:xfrm>
            <a:off x="2219938" y="651375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40109"/>
              <a:gd name="adj5" fmla="val -23497"/>
              <a:gd name="adj6" fmla="val 19419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9939920-58AB-09B0-2CBF-8723C30F2A40}"/>
              </a:ext>
            </a:extLst>
          </p:cNvPr>
          <p:cNvSpPr/>
          <p:nvPr/>
        </p:nvSpPr>
        <p:spPr>
          <a:xfrm>
            <a:off x="7707982" y="693748"/>
            <a:ext cx="914400" cy="612648"/>
          </a:xfrm>
          <a:prstGeom prst="wedgeEllipseCallout">
            <a:avLst>
              <a:gd name="adj1" fmla="val -277321"/>
              <a:gd name="adj2" fmla="val 829747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1671777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5425AF-3C85-968B-5A58-DDE1CA8EE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Imagen que contiene circuito, reloj&#10;&#10;Descripción generada automáticamente">
            <a:extLst>
              <a:ext uri="{FF2B5EF4-FFF2-40B4-BE49-F238E27FC236}">
                <a16:creationId xmlns:a16="http://schemas.microsoft.com/office/drawing/2014/main" id="{34A9B9D7-4CFB-F9F9-0A6B-5AE4FB92F5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627"/>
          <a:stretch/>
        </p:blipFill>
        <p:spPr>
          <a:xfrm>
            <a:off x="975600" y="1188000"/>
            <a:ext cx="10245649" cy="534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ED541F0-D7EB-8F27-9095-4855EADD98FA}"/>
              </a:ext>
            </a:extLst>
          </p:cNvPr>
          <p:cNvSpPr/>
          <p:nvPr/>
        </p:nvSpPr>
        <p:spPr>
          <a:xfrm>
            <a:off x="63580" y="837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18143"/>
              <a:gd name="adj5" fmla="val 475906"/>
              <a:gd name="adj6" fmla="val 19357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51699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0D46AC-4C7F-78F0-7807-20826986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9CA68724-8C73-4E96-55BF-9AD73E5C50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627"/>
          <a:stretch/>
        </p:blipFill>
        <p:spPr>
          <a:xfrm>
            <a:off x="975600" y="1188000"/>
            <a:ext cx="10245651" cy="534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384E2F0-9585-EA4B-31F8-27F0755C3356}"/>
              </a:ext>
            </a:extLst>
          </p:cNvPr>
          <p:cNvSpPr/>
          <p:nvPr/>
        </p:nvSpPr>
        <p:spPr>
          <a:xfrm>
            <a:off x="4110087" y="489600"/>
            <a:ext cx="1493380" cy="344244"/>
          </a:xfrm>
          <a:prstGeom prst="accentCallout2">
            <a:avLst>
              <a:gd name="adj1" fmla="val 40386"/>
              <a:gd name="adj2" fmla="val -2243"/>
              <a:gd name="adj3" fmla="val 42738"/>
              <a:gd name="adj4" fmla="val -8637"/>
              <a:gd name="adj5" fmla="val 1074495"/>
              <a:gd name="adj6" fmla="val -17439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Foquito LED</a:t>
            </a:r>
          </a:p>
        </p:txBody>
      </p:sp>
    </p:spTree>
    <p:extLst>
      <p:ext uri="{BB962C8B-B14F-4D97-AF65-F5344CB8AC3E}">
        <p14:creationId xmlns:p14="http://schemas.microsoft.com/office/powerpoint/2010/main" val="2546432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5389124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E532E8-B332-793E-0028-277855AF9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00C69EC0-A95F-5E02-FE0D-815F2CBE44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627"/>
          <a:stretch/>
        </p:blipFill>
        <p:spPr>
          <a:xfrm>
            <a:off x="975600" y="1188000"/>
            <a:ext cx="10245653" cy="534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94C2DD6-F3FC-A4B7-0D4F-44E5E62DFB79}"/>
              </a:ext>
            </a:extLst>
          </p:cNvPr>
          <p:cNvSpPr/>
          <p:nvPr/>
        </p:nvSpPr>
        <p:spPr>
          <a:xfrm>
            <a:off x="4172687" y="486753"/>
            <a:ext cx="1432343" cy="344244"/>
          </a:xfrm>
          <a:prstGeom prst="accentCallout2">
            <a:avLst>
              <a:gd name="adj1" fmla="val 59555"/>
              <a:gd name="adj2" fmla="val -3606"/>
              <a:gd name="adj3" fmla="val 61985"/>
              <a:gd name="adj4" fmla="val -15356"/>
              <a:gd name="adj5" fmla="val 531573"/>
              <a:gd name="adj6" fmla="val -1822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4570388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5BC0C0-537E-094F-9F59-B2C4C4BFC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8626B848-BFD3-D1D5-DC89-C7BE89F2A4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9478"/>
          <a:stretch/>
        </p:blipFill>
        <p:spPr>
          <a:xfrm>
            <a:off x="1649690" y="1198801"/>
            <a:ext cx="9571509" cy="524550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C372E41-8F9C-006F-35EC-66FB58864B41}"/>
              </a:ext>
            </a:extLst>
          </p:cNvPr>
          <p:cNvSpPr/>
          <p:nvPr/>
        </p:nvSpPr>
        <p:spPr>
          <a:xfrm>
            <a:off x="2183641" y="6467863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0515"/>
              <a:gd name="adj4" fmla="val 146199"/>
              <a:gd name="adj5" fmla="val -9148"/>
              <a:gd name="adj6" fmla="val 23605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632E6EA4-E99B-9FA7-93F6-F4BE4C975F93}"/>
              </a:ext>
            </a:extLst>
          </p:cNvPr>
          <p:cNvSpPr/>
          <p:nvPr/>
        </p:nvSpPr>
        <p:spPr>
          <a:xfrm>
            <a:off x="8742131" y="708575"/>
            <a:ext cx="914400" cy="612648"/>
          </a:xfrm>
          <a:prstGeom prst="wedgeEllipseCallout">
            <a:avLst>
              <a:gd name="adj1" fmla="val -107307"/>
              <a:gd name="adj2" fmla="val 77161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22028841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Arduino IDE, para abrir el programa. </a:t>
            </a:r>
          </a:p>
          <a:p>
            <a:endParaRPr lang="es-MX" dirty="0"/>
          </a:p>
        </p:txBody>
      </p:sp>
      <p:pic>
        <p:nvPicPr>
          <p:cNvPr id="5" name="Imagen 4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ACE9267A-67D1-18AC-F580-93C700F0D74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4222" y="2460210"/>
            <a:ext cx="2623556" cy="1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9086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Escribir arriba del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1CE677C-074E-926A-B4D4-FF03A0E8A26D}"/>
              </a:ext>
            </a:extLst>
          </p:cNvPr>
          <p:cNvSpPr txBox="1"/>
          <p:nvPr/>
        </p:nvSpPr>
        <p:spPr>
          <a:xfrm>
            <a:off x="626253" y="2930576"/>
            <a:ext cx="10939493" cy="1446549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r>
              <a:rPr lang="es-MX" sz="2400" dirty="0" err="1"/>
              <a:t>int</a:t>
            </a:r>
            <a:r>
              <a:rPr lang="es-MX" sz="2400" dirty="0"/>
              <a:t> boton1 = 2;				// creamos una variable para el botón 1</a:t>
            </a:r>
          </a:p>
          <a:p>
            <a:r>
              <a:rPr lang="es-MX" sz="2400" dirty="0" err="1"/>
              <a:t>int</a:t>
            </a:r>
            <a:r>
              <a:rPr lang="es-MX" sz="2400" dirty="0"/>
              <a:t> boton2 = 3;				// creamos una variable para el botón 2</a:t>
            </a:r>
          </a:p>
          <a:p>
            <a:r>
              <a:rPr lang="es-MX" sz="2400" dirty="0" err="1"/>
              <a:t>int</a:t>
            </a:r>
            <a:r>
              <a:rPr lang="es-MX" sz="2400" dirty="0"/>
              <a:t> led = 12;					// creamos una variable para el led</a:t>
            </a:r>
          </a:p>
        </p:txBody>
      </p:sp>
    </p:spTree>
    <p:extLst>
      <p:ext uri="{BB962C8B-B14F-4D97-AF65-F5344CB8AC3E}">
        <p14:creationId xmlns:p14="http://schemas.microsoft.com/office/powerpoint/2010/main" val="20271283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Escribir en 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BCA3783-A2CC-B997-10E0-EA0C3BFEC74A}"/>
              </a:ext>
            </a:extLst>
          </p:cNvPr>
          <p:cNvSpPr txBox="1"/>
          <p:nvPr/>
        </p:nvSpPr>
        <p:spPr>
          <a:xfrm>
            <a:off x="626253" y="2351279"/>
            <a:ext cx="10939493" cy="260514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void</a:t>
            </a:r>
            <a:r>
              <a:rPr lang="es-MX" sz="2400" dirty="0"/>
              <a:t> </a:t>
            </a:r>
            <a:r>
              <a:rPr lang="es-MX" sz="2400" dirty="0" err="1"/>
              <a:t>setup</a:t>
            </a:r>
            <a:r>
              <a:rPr lang="es-MX" sz="2400" dirty="0"/>
              <a:t>() {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(boton1, INPUT);                 	// declaramos el pin 2 como entrada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(boton2, INPUT);                 	// declaramos el pin 3 como entrada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(led, OUTPUT);                   	// declaramos el pin 12 como salida</a:t>
            </a:r>
          </a:p>
          <a:p>
            <a:r>
              <a:rPr lang="es-MX" sz="2400" dirty="0"/>
              <a:t>  </a:t>
            </a:r>
          </a:p>
          <a:p>
            <a:r>
              <a:rPr lang="es-MX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335011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Escribir en el “</a:t>
            </a:r>
            <a:r>
              <a:rPr lang="es-MX" sz="2400" dirty="0" err="1"/>
              <a:t>loop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32C6EF1-E93B-2DB5-6FFF-2479B1C77A22}"/>
              </a:ext>
            </a:extLst>
          </p:cNvPr>
          <p:cNvSpPr txBox="1"/>
          <p:nvPr/>
        </p:nvSpPr>
        <p:spPr>
          <a:xfrm>
            <a:off x="1010566" y="1754229"/>
            <a:ext cx="10170868" cy="411406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void</a:t>
            </a:r>
            <a:r>
              <a:rPr lang="es-MX" sz="2400" dirty="0"/>
              <a:t> </a:t>
            </a:r>
            <a:r>
              <a:rPr lang="es-MX" sz="2400" dirty="0" err="1"/>
              <a:t>loop</a:t>
            </a:r>
            <a:r>
              <a:rPr lang="es-MX" sz="2400" dirty="0"/>
              <a:t>() {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if</a:t>
            </a:r>
            <a:r>
              <a:rPr lang="es-MX" sz="2400" dirty="0"/>
              <a:t>(</a:t>
            </a:r>
            <a:r>
              <a:rPr lang="es-MX" sz="2400" dirty="0" err="1"/>
              <a:t>digitalRead</a:t>
            </a:r>
            <a:r>
              <a:rPr lang="es-MX" sz="2400" dirty="0"/>
              <a:t>(boton1) == HIGH){        	// si el botón 1 está presionado</a:t>
            </a:r>
          </a:p>
          <a:p>
            <a:r>
              <a:rPr lang="es-MX" sz="2400" dirty="0"/>
              <a:t>    </a:t>
            </a:r>
            <a:r>
              <a:rPr lang="es-MX" sz="2400" dirty="0" err="1"/>
              <a:t>digitalWrite</a:t>
            </a:r>
            <a:r>
              <a:rPr lang="es-MX" sz="2400" dirty="0"/>
              <a:t>(led, HIGH);        		// encendemos el LED</a:t>
            </a:r>
          </a:p>
          <a:p>
            <a:r>
              <a:rPr lang="es-MX" sz="2400" dirty="0"/>
              <a:t>  }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else</a:t>
            </a:r>
            <a:r>
              <a:rPr lang="es-MX" sz="2400" dirty="0"/>
              <a:t> </a:t>
            </a:r>
            <a:r>
              <a:rPr lang="es-MX" sz="2400" dirty="0" err="1"/>
              <a:t>if</a:t>
            </a:r>
            <a:r>
              <a:rPr lang="es-MX" sz="2400" dirty="0"/>
              <a:t>(</a:t>
            </a:r>
            <a:r>
              <a:rPr lang="es-MX" sz="2400" dirty="0" err="1"/>
              <a:t>digitalRead</a:t>
            </a:r>
            <a:r>
              <a:rPr lang="es-MX" sz="2400" dirty="0"/>
              <a:t>(boton2) == HIGH){   	// si el botón 2 está presionado</a:t>
            </a:r>
          </a:p>
          <a:p>
            <a:r>
              <a:rPr lang="es-MX" sz="2400" dirty="0"/>
              <a:t>    </a:t>
            </a:r>
            <a:r>
              <a:rPr lang="es-MX" sz="2400" dirty="0" err="1"/>
              <a:t>digitalWrite</a:t>
            </a:r>
            <a:r>
              <a:rPr lang="es-MX" sz="2400" dirty="0"/>
              <a:t>(led, LOW);               		// apagamos el LED</a:t>
            </a:r>
          </a:p>
          <a:p>
            <a:r>
              <a:rPr lang="es-MX" sz="2400" dirty="0"/>
              <a:t>  }</a:t>
            </a:r>
          </a:p>
          <a:p>
            <a:endParaRPr lang="es-MX" sz="2400" dirty="0"/>
          </a:p>
          <a:p>
            <a:r>
              <a:rPr lang="es-MX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004446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Guardar </a:t>
            </a:r>
            <a:r>
              <a:rPr lang="es-MX" dirty="0"/>
              <a:t>y asignar un nombre al archivo.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73DEACCF-7D24-94BE-CC61-45F2B69DB79B}"/>
              </a:ext>
            </a:extLst>
          </p:cNvPr>
          <p:cNvGrpSpPr/>
          <p:nvPr/>
        </p:nvGrpSpPr>
        <p:grpSpPr>
          <a:xfrm>
            <a:off x="3071052" y="2589974"/>
            <a:ext cx="6049895" cy="3083149"/>
            <a:chOff x="1948806" y="2336586"/>
            <a:chExt cx="6049895" cy="3083149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82FDF6A1-CE87-5949-637F-EA4A3BCFA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4569973" y="2336586"/>
              <a:ext cx="3428728" cy="30831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6BDE299E-6DC4-5AD8-393E-AC0BDF7D4C36}"/>
                </a:ext>
              </a:extLst>
            </p:cNvPr>
            <p:cNvSpPr/>
            <p:nvPr/>
          </p:nvSpPr>
          <p:spPr>
            <a:xfrm>
              <a:off x="1948806" y="3295332"/>
              <a:ext cx="1118795" cy="582828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04191"/>
                <a:gd name="adj6" fmla="val 23020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Guardar como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69602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9551769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7"/>
            </a:pPr>
            <a:r>
              <a:rPr lang="es-MX" dirty="0"/>
              <a:t>S</a:t>
            </a:r>
            <a:r>
              <a:rPr lang="es-MX" sz="2400" dirty="0"/>
              <a:t>eleccionar la placa con la que se está trabajando y el puerto al que está conectada en la pestaña de “Herramientas”.</a:t>
            </a:r>
          </a:p>
          <a:p>
            <a:endParaRPr lang="es-MX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39D10306-B54D-7729-B879-2A8DA1374007}"/>
              </a:ext>
            </a:extLst>
          </p:cNvPr>
          <p:cNvGrpSpPr/>
          <p:nvPr/>
        </p:nvGrpSpPr>
        <p:grpSpPr>
          <a:xfrm>
            <a:off x="1381836" y="2361833"/>
            <a:ext cx="9428327" cy="3600000"/>
            <a:chOff x="1669252" y="1590652"/>
            <a:chExt cx="9428327" cy="3600000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C2CF8F99-2536-5A5B-5FA0-7A2521B08455}"/>
                </a:ext>
              </a:extLst>
            </p:cNvPr>
            <p:cNvGrpSpPr/>
            <p:nvPr/>
          </p:nvGrpSpPr>
          <p:grpSpPr>
            <a:xfrm>
              <a:off x="3399592" y="1590652"/>
              <a:ext cx="6438471" cy="3600000"/>
              <a:chOff x="3785182" y="1782457"/>
              <a:chExt cx="6438471" cy="3600000"/>
            </a:xfrm>
          </p:grpSpPr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8EB7A0E5-1EC0-5A13-B05E-F03CAE2C8D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6011" t="18795" r="28949" b="39726"/>
              <a:stretch/>
            </p:blipFill>
            <p:spPr>
              <a:xfrm>
                <a:off x="3785182" y="1782457"/>
                <a:ext cx="4865872" cy="3600000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16C47A72-C571-3605-3F0E-3A2E813F4B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0148" t="45944" r="18909" b="43775"/>
              <a:stretch/>
            </p:blipFill>
            <p:spPr>
              <a:xfrm>
                <a:off x="8651054" y="4152275"/>
                <a:ext cx="1572599" cy="923361"/>
              </a:xfrm>
              <a:prstGeom prst="rect">
                <a:avLst/>
              </a:prstGeom>
            </p:spPr>
          </p:pic>
        </p:grpSp>
        <p:sp>
          <p:nvSpPr>
            <p:cNvPr id="10" name="Globo: línea doblada con barra de énfasis 9">
              <a:extLst>
                <a:ext uri="{FF2B5EF4-FFF2-40B4-BE49-F238E27FC236}">
                  <a16:creationId xmlns:a16="http://schemas.microsoft.com/office/drawing/2014/main" id="{039F5F40-E917-C79C-7682-0FF8A13A4E69}"/>
                </a:ext>
              </a:extLst>
            </p:cNvPr>
            <p:cNvSpPr/>
            <p:nvPr/>
          </p:nvSpPr>
          <p:spPr>
            <a:xfrm>
              <a:off x="1669252" y="3012859"/>
              <a:ext cx="1443604" cy="416141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90942"/>
                <a:gd name="adj6" fmla="val 24746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Placa</a:t>
              </a:r>
            </a:p>
          </p:txBody>
        </p:sp>
        <p:sp>
          <p:nvSpPr>
            <p:cNvPr id="11" name="Globo: línea doblada con barra de énfasis 10">
              <a:extLst>
                <a:ext uri="{FF2B5EF4-FFF2-40B4-BE49-F238E27FC236}">
                  <a16:creationId xmlns:a16="http://schemas.microsoft.com/office/drawing/2014/main" id="{D9E7588F-29B6-C37C-7B12-0A52AC48A3CB}"/>
                </a:ext>
              </a:extLst>
            </p:cNvPr>
            <p:cNvSpPr/>
            <p:nvPr/>
          </p:nvSpPr>
          <p:spPr>
            <a:xfrm>
              <a:off x="9896949" y="4028636"/>
              <a:ext cx="1200630" cy="393514"/>
            </a:xfrm>
            <a:prstGeom prst="accentCallout2">
              <a:avLst>
                <a:gd name="adj1" fmla="val 45384"/>
                <a:gd name="adj2" fmla="val -4505"/>
                <a:gd name="adj3" fmla="val 48122"/>
                <a:gd name="adj4" fmla="val -27805"/>
                <a:gd name="adj5" fmla="val 168361"/>
                <a:gd name="adj6" fmla="val -5334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Puerto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18776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8"/>
            </a:pPr>
            <a:r>
              <a:rPr lang="es-MX" dirty="0"/>
              <a:t>Dar clic en “subir” y esperar a que aparezca la leyenda de “subido”.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147C1C13-09A2-683A-F131-BC2C8768D0A7}"/>
              </a:ext>
            </a:extLst>
          </p:cNvPr>
          <p:cNvGrpSpPr/>
          <p:nvPr/>
        </p:nvGrpSpPr>
        <p:grpSpPr>
          <a:xfrm>
            <a:off x="193637" y="1058779"/>
            <a:ext cx="11804725" cy="5154225"/>
            <a:chOff x="193637" y="1213015"/>
            <a:chExt cx="11804725" cy="5154225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864771B9-BCEA-8560-8FD7-A1BEC7773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2426731" y="1588857"/>
              <a:ext cx="3173386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F03EC014-FC7C-B85C-9A3F-038043FB2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5912313" y="1588857"/>
              <a:ext cx="3185620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Globo: línea doblada con barra de énfasis 16">
              <a:extLst>
                <a:ext uri="{FF2B5EF4-FFF2-40B4-BE49-F238E27FC236}">
                  <a16:creationId xmlns:a16="http://schemas.microsoft.com/office/drawing/2014/main" id="{68CA142C-E133-9B63-9C81-025D755519C9}"/>
                </a:ext>
              </a:extLst>
            </p:cNvPr>
            <p:cNvSpPr/>
            <p:nvPr/>
          </p:nvSpPr>
          <p:spPr>
            <a:xfrm>
              <a:off x="193638" y="1213015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69699"/>
                <a:gd name="adj6" fmla="val 142309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Clic en “subir” para cargar programa</a:t>
              </a:r>
            </a:p>
          </p:txBody>
        </p:sp>
        <p:sp>
          <p:nvSpPr>
            <p:cNvPr id="18" name="Globo: línea doblada con barra de énfasis 17">
              <a:extLst>
                <a:ext uri="{FF2B5EF4-FFF2-40B4-BE49-F238E27FC236}">
                  <a16:creationId xmlns:a16="http://schemas.microsoft.com/office/drawing/2014/main" id="{E9931621-99F5-7F4E-072B-13F6F299D7D0}"/>
                </a:ext>
              </a:extLst>
            </p:cNvPr>
            <p:cNvSpPr/>
            <p:nvPr/>
          </p:nvSpPr>
          <p:spPr>
            <a:xfrm>
              <a:off x="9571631" y="2040678"/>
              <a:ext cx="2426731" cy="1731981"/>
            </a:xfrm>
            <a:prstGeom prst="accentCallout2">
              <a:avLst>
                <a:gd name="adj1" fmla="val 50447"/>
                <a:gd name="adj2" fmla="val -7462"/>
                <a:gd name="adj3" fmla="val 51960"/>
                <a:gd name="adj4" fmla="val -34902"/>
                <a:gd name="adj5" fmla="val 147277"/>
                <a:gd name="adj6" fmla="val -13660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Una vez que aparezca “subido”, significa que se cargó el programa correctamente en el Arduino</a:t>
              </a:r>
            </a:p>
          </p:txBody>
        </p:sp>
        <p:sp>
          <p:nvSpPr>
            <p:cNvPr id="19" name="Globo: línea doblada con barra de énfasis 18">
              <a:extLst>
                <a:ext uri="{FF2B5EF4-FFF2-40B4-BE49-F238E27FC236}">
                  <a16:creationId xmlns:a16="http://schemas.microsoft.com/office/drawing/2014/main" id="{002B5D85-7C43-F625-2655-FD1F8FA07A00}"/>
                </a:ext>
              </a:extLst>
            </p:cNvPr>
            <p:cNvSpPr/>
            <p:nvPr/>
          </p:nvSpPr>
          <p:spPr>
            <a:xfrm>
              <a:off x="193637" y="5337998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-62466"/>
                <a:gd name="adj6" fmla="val 26132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Esperar a que la barra de estado se llene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5260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34761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3741544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Encender un LED al presionar un botón pulsador y apagarlo al presionar otro botón pulsador.</a:t>
            </a:r>
          </a:p>
          <a:p>
            <a:endParaRPr lang="es-MX" dirty="0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6576915F-5775-4D98-AA60-5BD2C09D7A6F}"/>
              </a:ext>
            </a:extLst>
          </p:cNvPr>
          <p:cNvGrpSpPr/>
          <p:nvPr/>
        </p:nvGrpSpPr>
        <p:grpSpPr>
          <a:xfrm>
            <a:off x="5598550" y="565456"/>
            <a:ext cx="5141843" cy="5727088"/>
            <a:chOff x="6480677" y="919827"/>
            <a:chExt cx="5141843" cy="5727088"/>
          </a:xfrm>
        </p:grpSpPr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C3A4F9CA-103C-AD85-B139-5B429390D7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584497" y="4275118"/>
              <a:ext cx="1027096" cy="1135173"/>
            </a:xfrm>
            <a:prstGeom prst="rect">
              <a:avLst/>
            </a:prstGeom>
          </p:spPr>
        </p:pic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2D6AAAA1-69A8-E50A-1B69-99113BBB0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93380" y="1366254"/>
              <a:ext cx="1080000" cy="1808834"/>
            </a:xfrm>
            <a:prstGeom prst="rect">
              <a:avLst/>
            </a:prstGeom>
          </p:spPr>
        </p:pic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0F271BF7-9BC2-E5B3-7433-EC8FE542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172522" y="1350849"/>
              <a:ext cx="1080000" cy="1808834"/>
            </a:xfrm>
            <a:prstGeom prst="rect">
              <a:avLst/>
            </a:prstGeom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E05E8C58-FF11-DA81-E34B-1A9837AF18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376427" y="4176497"/>
              <a:ext cx="1027096" cy="1135173"/>
            </a:xfrm>
            <a:prstGeom prst="rect">
              <a:avLst/>
            </a:prstGeom>
          </p:spPr>
        </p:pic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C06EBDA9-61CD-DB36-C554-2286FE354F3D}"/>
                </a:ext>
              </a:extLst>
            </p:cNvPr>
            <p:cNvSpPr/>
            <p:nvPr/>
          </p:nvSpPr>
          <p:spPr>
            <a:xfrm>
              <a:off x="6480677" y="919828"/>
              <a:ext cx="5141843" cy="5727087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2DC171B6-3D35-0724-ADE9-24A1846851B7}"/>
                </a:ext>
              </a:extLst>
            </p:cNvPr>
            <p:cNvSpPr/>
            <p:nvPr/>
          </p:nvSpPr>
          <p:spPr>
            <a:xfrm>
              <a:off x="6480677" y="919827"/>
              <a:ext cx="2556000" cy="5727087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D10520B0-9F2E-4389-CE18-DFF319EC0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3509133">
              <a:off x="7309657" y="4988253"/>
              <a:ext cx="1463029" cy="1221785"/>
            </a:xfrm>
            <a:prstGeom prst="rect">
              <a:avLst/>
            </a:prstGeom>
          </p:spPr>
        </p:pic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5F00DCF7-5FCF-21AD-3503-351B0CA6D0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3509133">
              <a:off x="10090065" y="4896258"/>
              <a:ext cx="1463029" cy="1221785"/>
            </a:xfrm>
            <a:prstGeom prst="rect">
              <a:avLst/>
            </a:prstGeom>
          </p:spPr>
        </p:pic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E571A5E8-D5F8-03E5-CFDB-163F0F34D0E3}"/>
                </a:ext>
              </a:extLst>
            </p:cNvPr>
            <p:cNvSpPr txBox="1"/>
            <p:nvPr/>
          </p:nvSpPr>
          <p:spPr>
            <a:xfrm rot="16200000">
              <a:off x="6308883" y="4714394"/>
              <a:ext cx="13324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Botón 1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A686D692-9BB5-848D-CBEC-A2BE433C40A2}"/>
                </a:ext>
              </a:extLst>
            </p:cNvPr>
            <p:cNvSpPr txBox="1"/>
            <p:nvPr/>
          </p:nvSpPr>
          <p:spPr>
            <a:xfrm rot="16200000">
              <a:off x="9157239" y="4650551"/>
              <a:ext cx="13324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Botón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194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6968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E34F2F-B4BE-17CF-927F-8C1A8FBEA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FABDF53-75B3-5F25-C169-B70B0E1DF6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43" t="20863" r="15555" b="12157"/>
          <a:stretch/>
        </p:blipFill>
        <p:spPr>
          <a:xfrm>
            <a:off x="1574276" y="871731"/>
            <a:ext cx="9330716" cy="558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745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14921-853E-3D2C-B847-E97CFE5E6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4823093B-90BA-7330-1992-3AF8117BC9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395"/>
          <a:stretch/>
        </p:blipFill>
        <p:spPr>
          <a:xfrm>
            <a:off x="1659118" y="1178268"/>
            <a:ext cx="9557536" cy="5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66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E67FCF-0FF7-85F8-99EF-D0C422E3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47F8A117-0722-0C66-EC36-F4D7060025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9192"/>
          <a:stretch/>
        </p:blipFill>
        <p:spPr>
          <a:xfrm>
            <a:off x="975000" y="1715319"/>
            <a:ext cx="10242000" cy="464480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8C5A6DB-92DF-4799-70E7-59F6A335F3E8}"/>
              </a:ext>
            </a:extLst>
          </p:cNvPr>
          <p:cNvSpPr/>
          <p:nvPr/>
        </p:nvSpPr>
        <p:spPr>
          <a:xfrm>
            <a:off x="2459573" y="41549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65387"/>
              <a:gd name="adj5" fmla="val 374305"/>
              <a:gd name="adj6" fmla="val 31925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1317816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587DB-7364-99F4-2234-6FCE0541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A90E29D8-FB50-1361-DCA9-0435D489F5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000" y="1187333"/>
            <a:ext cx="10242000" cy="517881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FE4EB26-9898-8806-C906-6415971557A2}"/>
              </a:ext>
            </a:extLst>
          </p:cNvPr>
          <p:cNvSpPr/>
          <p:nvPr/>
        </p:nvSpPr>
        <p:spPr>
          <a:xfrm>
            <a:off x="2409711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91917"/>
              <a:gd name="adj6" fmla="val 33345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A460DA9C-0E6D-CEE5-19BE-C7D3CBB66E94}"/>
              </a:ext>
            </a:extLst>
          </p:cNvPr>
          <p:cNvSpPr/>
          <p:nvPr/>
        </p:nvSpPr>
        <p:spPr>
          <a:xfrm>
            <a:off x="7833340" y="396517"/>
            <a:ext cx="914400" cy="612648"/>
          </a:xfrm>
          <a:prstGeom prst="wedgeEllipseCallout">
            <a:avLst>
              <a:gd name="adj1" fmla="val -97238"/>
              <a:gd name="adj2" fmla="val 200575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 V</a:t>
            </a:r>
          </a:p>
        </p:txBody>
      </p:sp>
    </p:spTree>
    <p:extLst>
      <p:ext uri="{BB962C8B-B14F-4D97-AF65-F5344CB8AC3E}">
        <p14:creationId xmlns:p14="http://schemas.microsoft.com/office/powerpoint/2010/main" val="11184803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Words>549</Words>
  <Application>Microsoft Office PowerPoint</Application>
  <PresentationFormat>Panorámica</PresentationFormat>
  <Paragraphs>95</Paragraphs>
  <Slides>29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3" baseType="lpstr">
      <vt:lpstr>Arial</vt:lpstr>
      <vt:lpstr>Arial Rounded MT Bold</vt:lpstr>
      <vt:lpstr>Trebuchet MS</vt:lpstr>
      <vt:lpstr>Tema de Office</vt:lpstr>
      <vt:lpstr>PRÁCTICA 3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126</cp:revision>
  <dcterms:created xsi:type="dcterms:W3CDTF">2017-08-15T18:33:09Z</dcterms:created>
  <dcterms:modified xsi:type="dcterms:W3CDTF">2022-08-24T19:38:25Z</dcterms:modified>
</cp:coreProperties>
</file>